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Inter"/>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sldGuideLst>
    </p:ext>
    <p:ext uri="GoogleSlidesCustomDataVersion2">
      <go:slidesCustomData xmlns:go="http://customooxmlschemas.google.com/" r:id="rId25" roundtripDataSignature="AMtx7mh9muExmcZoKjXcdngDUxQb2jQU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nter-bold.fntdata"/><Relationship Id="rId21" Type="http://schemas.openxmlformats.org/officeDocument/2006/relationships/font" Target="fonts/Inter-regular.fntdata"/><Relationship Id="rId24" Type="http://schemas.openxmlformats.org/officeDocument/2006/relationships/font" Target="fonts/Inter-boldItalic.fntdata"/><Relationship Id="rId23" Type="http://schemas.openxmlformats.org/officeDocument/2006/relationships/font" Target="fonts/Int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latin typeface="Calibri"/>
              <a:ea typeface="Calibri"/>
              <a:cs typeface="Calibri"/>
              <a:sym typeface="Calibri"/>
            </a:endParaRPr>
          </a:p>
        </p:txBody>
      </p:sp>
      <p:sp>
        <p:nvSpPr>
          <p:cNvPr id="57" name="Google Shape;57;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47: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158" name="Google Shape;158;p47: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5fab984687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 name="Google Shape;71;g5fab984687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48" name="Google Shape;4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1" name="Shape 51"/>
        <p:cNvGrpSpPr/>
        <p:nvPr/>
      </p:nvGrpSpPr>
      <p:grpSpPr>
        <a:xfrm>
          <a:off x="0" y="0"/>
          <a:ext cx="0" cy="0"/>
          <a:chOff x="0" y="0"/>
          <a:chExt cx="0" cy="0"/>
        </a:xfrm>
      </p:grpSpPr>
      <p:sp>
        <p:nvSpPr>
          <p:cNvPr id="52" name="Google Shape;52;p54"/>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 name="Google Shape;53;p54"/>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5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9" name="Google Shape;19;p5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0" name="Google Shape;20;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5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3" name="Google Shape;2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 2">
    <p:spTree>
      <p:nvGrpSpPr>
        <p:cNvPr id="24" name="Shape 24"/>
        <p:cNvGrpSpPr/>
        <p:nvPr/>
      </p:nvGrpSpPr>
      <p:grpSpPr>
        <a:xfrm>
          <a:off x="0" y="0"/>
          <a:ext cx="0" cy="0"/>
          <a:chOff x="0" y="0"/>
          <a:chExt cx="0" cy="0"/>
        </a:xfrm>
      </p:grpSpPr>
      <p:sp>
        <p:nvSpPr>
          <p:cNvPr id="25" name="Google Shape;25;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7" name="Google Shape;27;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8" name="Google Shape;2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1" name="Google Shape;31;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2" name="Google Shape;3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3" name="Shape 33"/>
        <p:cNvGrpSpPr/>
        <p:nvPr/>
      </p:nvGrpSpPr>
      <p:grpSpPr>
        <a:xfrm>
          <a:off x="0" y="0"/>
          <a:ext cx="0" cy="0"/>
          <a:chOff x="0" y="0"/>
          <a:chExt cx="0" cy="0"/>
        </a:xfrm>
      </p:grpSpPr>
      <p:sp>
        <p:nvSpPr>
          <p:cNvPr id="34" name="Google Shape;34;p5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5" name="Google Shape;35;p5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6" name="Google Shape;36;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5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39" name="Google Shape;39;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3" name="Google Shape;43;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44" name="Google Shape;44;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5" name="Google Shape;4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descr="A close up of a sign&#10;&#10;Description automatically generated" id="6" name="Google Shape;6;p48"/>
          <p:cNvPicPr preferRelativeResize="0"/>
          <p:nvPr/>
        </p:nvPicPr>
        <p:blipFill rotWithShape="1">
          <a:blip r:embed="rId1">
            <a:alphaModFix/>
          </a:blip>
          <a:srcRect b="0" l="0" r="0" t="0"/>
          <a:stretch/>
        </p:blipFill>
        <p:spPr>
          <a:xfrm>
            <a:off x="5890576" y="50164"/>
            <a:ext cx="1226897" cy="410144"/>
          </a:xfrm>
          <a:prstGeom prst="rect">
            <a:avLst/>
          </a:prstGeom>
          <a:noFill/>
          <a:ln>
            <a:noFill/>
          </a:ln>
        </p:spPr>
      </p:pic>
      <p:pic>
        <p:nvPicPr>
          <p:cNvPr id="7" name="Google Shape;7;p48"/>
          <p:cNvPicPr preferRelativeResize="0"/>
          <p:nvPr/>
        </p:nvPicPr>
        <p:blipFill rotWithShape="1">
          <a:blip r:embed="rId2">
            <a:alphaModFix/>
          </a:blip>
          <a:srcRect b="0" l="0" r="0" t="0"/>
          <a:stretch/>
        </p:blipFill>
        <p:spPr>
          <a:xfrm>
            <a:off x="8588173" y="44451"/>
            <a:ext cx="430886" cy="421570"/>
          </a:xfrm>
          <a:prstGeom prst="rect">
            <a:avLst/>
          </a:prstGeom>
          <a:noFill/>
          <a:ln>
            <a:noFill/>
          </a:ln>
        </p:spPr>
      </p:pic>
      <p:pic>
        <p:nvPicPr>
          <p:cNvPr id="8" name="Google Shape;8;p48"/>
          <p:cNvPicPr preferRelativeResize="0"/>
          <p:nvPr/>
        </p:nvPicPr>
        <p:blipFill rotWithShape="1">
          <a:blip r:embed="rId3">
            <a:alphaModFix/>
          </a:blip>
          <a:srcRect b="0" l="0" r="0" t="0"/>
          <a:stretch/>
        </p:blipFill>
        <p:spPr>
          <a:xfrm>
            <a:off x="7448295" y="54435"/>
            <a:ext cx="606402" cy="401602"/>
          </a:xfrm>
          <a:prstGeom prst="rect">
            <a:avLst/>
          </a:prstGeom>
          <a:noFill/>
          <a:ln>
            <a:noFill/>
          </a:ln>
        </p:spPr>
      </p:pic>
      <p:cxnSp>
        <p:nvCxnSpPr>
          <p:cNvPr id="9" name="Google Shape;9;p48"/>
          <p:cNvCxnSpPr/>
          <p:nvPr/>
        </p:nvCxnSpPr>
        <p:spPr>
          <a:xfrm>
            <a:off x="7272997" y="44451"/>
            <a:ext cx="0" cy="411586"/>
          </a:xfrm>
          <a:prstGeom prst="straightConnector1">
            <a:avLst/>
          </a:prstGeom>
          <a:noFill/>
          <a:ln cap="flat" cmpd="sng" w="9525">
            <a:solidFill>
              <a:srgbClr val="A5A5A5"/>
            </a:solidFill>
            <a:prstDash val="solid"/>
            <a:round/>
            <a:headEnd len="sm" w="sm" type="none"/>
            <a:tailEnd len="sm" w="sm" type="none"/>
          </a:ln>
        </p:spPr>
      </p:cxnSp>
      <p:cxnSp>
        <p:nvCxnSpPr>
          <p:cNvPr id="10" name="Google Shape;10;p48"/>
          <p:cNvCxnSpPr/>
          <p:nvPr/>
        </p:nvCxnSpPr>
        <p:spPr>
          <a:xfrm>
            <a:off x="8328077" y="44451"/>
            <a:ext cx="0" cy="411586"/>
          </a:xfrm>
          <a:prstGeom prst="straightConnector1">
            <a:avLst/>
          </a:prstGeom>
          <a:noFill/>
          <a:ln cap="flat" cmpd="sng" w="9525">
            <a:solidFill>
              <a:srgbClr val="A5A5A5"/>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5"/>
          <p:cNvPicPr preferRelativeResize="0"/>
          <p:nvPr/>
        </p:nvPicPr>
        <p:blipFill rotWithShape="1">
          <a:blip r:embed="rId3">
            <a:alphaModFix/>
          </a:blip>
          <a:srcRect b="0" l="5562" r="5562" t="0"/>
          <a:stretch/>
        </p:blipFill>
        <p:spPr>
          <a:xfrm>
            <a:off x="1426" y="-61979"/>
            <a:ext cx="9142574" cy="5143500"/>
          </a:xfrm>
          <a:prstGeom prst="rect">
            <a:avLst/>
          </a:prstGeom>
          <a:noFill/>
          <a:ln>
            <a:noFill/>
          </a:ln>
        </p:spPr>
      </p:pic>
      <p:sp>
        <p:nvSpPr>
          <p:cNvPr id="60" name="Google Shape;60;p5"/>
          <p:cNvSpPr txBox="1"/>
          <p:nvPr/>
        </p:nvSpPr>
        <p:spPr>
          <a:xfrm>
            <a:off x="568175" y="307154"/>
            <a:ext cx="4928835" cy="2727755"/>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None/>
            </a:pPr>
            <a:r>
              <a:rPr b="1" i="0" lang="en" sz="2400" u="none" cap="none" strike="noStrike">
                <a:solidFill>
                  <a:schemeClr val="lt1"/>
                </a:solidFill>
                <a:latin typeface="Times New Roman"/>
                <a:ea typeface="Times New Roman"/>
                <a:cs typeface="Times New Roman"/>
                <a:sym typeface="Times New Roman"/>
              </a:rPr>
              <a:t>SMART ATTENDANCE SYSTEM USING OPENCV</a:t>
            </a:r>
            <a:endParaRPr b="0" i="0" sz="2400" u="none" cap="none" strike="noStrike">
              <a:solidFill>
                <a:schemeClr val="lt1"/>
              </a:solidFill>
              <a:latin typeface="Times New Roman"/>
              <a:ea typeface="Times New Roman"/>
              <a:cs typeface="Times New Roman"/>
              <a:sym typeface="Times New Roman"/>
            </a:endParaRPr>
          </a:p>
        </p:txBody>
      </p:sp>
      <p:sp>
        <p:nvSpPr>
          <p:cNvPr id="61" name="Google Shape;61;p5"/>
          <p:cNvSpPr/>
          <p:nvPr/>
        </p:nvSpPr>
        <p:spPr>
          <a:xfrm>
            <a:off x="696903" y="576092"/>
            <a:ext cx="2988527" cy="8713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62" name="Google Shape;62;p5"/>
          <p:cNvPicPr preferRelativeResize="0"/>
          <p:nvPr/>
        </p:nvPicPr>
        <p:blipFill rotWithShape="1">
          <a:blip r:embed="rId4">
            <a:alphaModFix/>
          </a:blip>
          <a:srcRect b="0" l="0" r="0" t="0"/>
          <a:stretch/>
        </p:blipFill>
        <p:spPr>
          <a:xfrm>
            <a:off x="845175" y="845257"/>
            <a:ext cx="1050529" cy="294230"/>
          </a:xfrm>
          <a:prstGeom prst="rect">
            <a:avLst/>
          </a:prstGeom>
          <a:noFill/>
          <a:ln>
            <a:noFill/>
          </a:ln>
        </p:spPr>
      </p:pic>
      <p:pic>
        <p:nvPicPr>
          <p:cNvPr id="63" name="Google Shape;63;p5"/>
          <p:cNvPicPr preferRelativeResize="0"/>
          <p:nvPr/>
        </p:nvPicPr>
        <p:blipFill rotWithShape="1">
          <a:blip r:embed="rId5">
            <a:alphaModFix/>
          </a:blip>
          <a:srcRect b="0" l="0" r="0" t="0"/>
          <a:stretch/>
        </p:blipFill>
        <p:spPr>
          <a:xfrm>
            <a:off x="2921071" y="753984"/>
            <a:ext cx="485958" cy="546555"/>
          </a:xfrm>
          <a:prstGeom prst="rect">
            <a:avLst/>
          </a:prstGeom>
          <a:noFill/>
          <a:ln>
            <a:noFill/>
          </a:ln>
        </p:spPr>
      </p:pic>
      <p:pic>
        <p:nvPicPr>
          <p:cNvPr id="64" name="Google Shape;64;p5"/>
          <p:cNvPicPr preferRelativeResize="0"/>
          <p:nvPr/>
        </p:nvPicPr>
        <p:blipFill rotWithShape="1">
          <a:blip r:embed="rId6">
            <a:alphaModFix/>
          </a:blip>
          <a:srcRect b="0" l="0" r="0" t="0"/>
          <a:stretch/>
        </p:blipFill>
        <p:spPr>
          <a:xfrm>
            <a:off x="2004872" y="836150"/>
            <a:ext cx="599270" cy="396879"/>
          </a:xfrm>
          <a:prstGeom prst="rect">
            <a:avLst/>
          </a:prstGeom>
          <a:noFill/>
          <a:ln>
            <a:noFill/>
          </a:ln>
        </p:spPr>
      </p:pic>
      <p:cxnSp>
        <p:nvCxnSpPr>
          <p:cNvPr id="65" name="Google Shape;65;p5"/>
          <p:cNvCxnSpPr/>
          <p:nvPr/>
        </p:nvCxnSpPr>
        <p:spPr>
          <a:xfrm>
            <a:off x="1895704" y="796863"/>
            <a:ext cx="0" cy="475451"/>
          </a:xfrm>
          <a:prstGeom prst="straightConnector1">
            <a:avLst/>
          </a:prstGeom>
          <a:noFill/>
          <a:ln cap="flat" cmpd="sng" w="9525">
            <a:solidFill>
              <a:srgbClr val="A5A5A5"/>
            </a:solidFill>
            <a:prstDash val="solid"/>
            <a:round/>
            <a:headEnd len="sm" w="sm" type="none"/>
            <a:tailEnd len="sm" w="sm" type="none"/>
          </a:ln>
        </p:spPr>
      </p:cxnSp>
      <p:cxnSp>
        <p:nvCxnSpPr>
          <p:cNvPr id="66" name="Google Shape;66;p5"/>
          <p:cNvCxnSpPr/>
          <p:nvPr/>
        </p:nvCxnSpPr>
        <p:spPr>
          <a:xfrm>
            <a:off x="2698592" y="774024"/>
            <a:ext cx="0" cy="475451"/>
          </a:xfrm>
          <a:prstGeom prst="straightConnector1">
            <a:avLst/>
          </a:prstGeom>
          <a:noFill/>
          <a:ln cap="flat" cmpd="sng" w="9525">
            <a:solidFill>
              <a:srgbClr val="A5A5A5"/>
            </a:solidFill>
            <a:prstDash val="solid"/>
            <a:round/>
            <a:headEnd len="sm" w="sm" type="none"/>
            <a:tailEnd len="sm" w="sm" type="none"/>
          </a:ln>
        </p:spPr>
      </p:cxnSp>
      <p:sp>
        <p:nvSpPr>
          <p:cNvPr id="67" name="Google Shape;67;p5"/>
          <p:cNvSpPr txBox="1"/>
          <p:nvPr/>
        </p:nvSpPr>
        <p:spPr>
          <a:xfrm>
            <a:off x="5575610" y="3389174"/>
            <a:ext cx="3302060" cy="196977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 sz="1800" u="none" cap="none" strike="noStrike">
                <a:solidFill>
                  <a:schemeClr val="lt1"/>
                </a:solidFill>
                <a:latin typeface="Times New Roman"/>
                <a:ea typeface="Times New Roman"/>
                <a:cs typeface="Times New Roman"/>
                <a:sym typeface="Times New Roman"/>
              </a:rPr>
              <a:t>Burra Soundarya</a:t>
            </a:r>
            <a:endParaRPr/>
          </a:p>
          <a:p>
            <a:pPr indent="0" lvl="0" marL="0" marR="0" rtl="0" algn="l">
              <a:lnSpc>
                <a:spcPct val="150000"/>
              </a:lnSpc>
              <a:spcBef>
                <a:spcPts val="0"/>
              </a:spcBef>
              <a:spcAft>
                <a:spcPts val="0"/>
              </a:spcAft>
              <a:buNone/>
            </a:pPr>
            <a:r>
              <a:rPr b="0" i="0" lang="en" sz="1800" u="none" cap="none" strike="noStrike">
                <a:solidFill>
                  <a:schemeClr val="lt1"/>
                </a:solidFill>
                <a:latin typeface="Times New Roman"/>
                <a:ea typeface="Times New Roman"/>
                <a:cs typeface="Times New Roman"/>
                <a:sym typeface="Times New Roman"/>
              </a:rPr>
              <a:t>Mutapelli Himavarshitha</a:t>
            </a:r>
            <a:endParaRPr/>
          </a:p>
          <a:p>
            <a:pPr indent="0" lvl="0" marL="0" marR="0" rtl="0" algn="l">
              <a:lnSpc>
                <a:spcPct val="150000"/>
              </a:lnSpc>
              <a:spcBef>
                <a:spcPts val="0"/>
              </a:spcBef>
              <a:spcAft>
                <a:spcPts val="0"/>
              </a:spcAft>
              <a:buNone/>
            </a:pPr>
            <a:r>
              <a:rPr b="0" i="0" lang="en" sz="1800" u="none" cap="none" strike="noStrike">
                <a:solidFill>
                  <a:schemeClr val="lt1"/>
                </a:solidFill>
                <a:latin typeface="Times New Roman"/>
                <a:ea typeface="Times New Roman"/>
                <a:cs typeface="Times New Roman"/>
                <a:sym typeface="Times New Roman"/>
              </a:rPr>
              <a:t>Ambatla Sruthika</a:t>
            </a:r>
            <a:endParaRPr/>
          </a:p>
          <a:p>
            <a:pPr indent="0" lvl="0" marL="0" marR="0" rtl="0" algn="l">
              <a:lnSpc>
                <a:spcPct val="150000"/>
              </a:lnSpc>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 name="Google Shape;68;p5"/>
          <p:cNvSpPr txBox="1"/>
          <p:nvPr/>
        </p:nvSpPr>
        <p:spPr>
          <a:xfrm>
            <a:off x="0" y="3683997"/>
            <a:ext cx="1843640" cy="12618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1"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1" lang="en" sz="1200" u="none" cap="none" strike="noStrike">
                <a:solidFill>
                  <a:schemeClr val="lt1"/>
                </a:solidFill>
                <a:latin typeface="Times New Roman"/>
                <a:ea typeface="Times New Roman"/>
                <a:cs typeface="Times New Roman"/>
                <a:sym typeface="Times New Roman"/>
              </a:rPr>
              <a:t>Under the mentorship of,</a:t>
            </a:r>
            <a:endParaRPr/>
          </a:p>
          <a:p>
            <a:pPr indent="0" lvl="0" marL="0" marR="0" rtl="0" algn="l">
              <a:lnSpc>
                <a:spcPct val="100000"/>
              </a:lnSpc>
              <a:spcBef>
                <a:spcPts val="0"/>
              </a:spcBef>
              <a:spcAft>
                <a:spcPts val="0"/>
              </a:spcAft>
              <a:buNone/>
            </a:pPr>
            <a:r>
              <a:rPr b="1" i="1" lang="en" sz="1200" u="none" cap="none" strike="noStrike">
                <a:solidFill>
                  <a:schemeClr val="lt1"/>
                </a:solidFill>
                <a:latin typeface="Times New Roman"/>
                <a:ea typeface="Times New Roman"/>
                <a:cs typeface="Times New Roman"/>
                <a:sym typeface="Times New Roman"/>
              </a:rPr>
              <a:t>MR.SUMIT SARTALE</a:t>
            </a:r>
            <a:endParaRPr b="1" i="1"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42"/>
          <p:cNvPicPr preferRelativeResize="0"/>
          <p:nvPr/>
        </p:nvPicPr>
        <p:blipFill rotWithShape="1">
          <a:blip r:embed="rId3">
            <a:alphaModFix/>
          </a:blip>
          <a:srcRect b="0" l="0" r="0" t="0"/>
          <a:stretch/>
        </p:blipFill>
        <p:spPr>
          <a:xfrm>
            <a:off x="1531816" y="1477108"/>
            <a:ext cx="5384800" cy="3243384"/>
          </a:xfrm>
          <a:prstGeom prst="rect">
            <a:avLst/>
          </a:prstGeom>
          <a:noFill/>
          <a:ln>
            <a:noFill/>
          </a:ln>
        </p:spPr>
      </p:pic>
      <p:sp>
        <p:nvSpPr>
          <p:cNvPr id="127" name="Google Shape;127;p42"/>
          <p:cNvSpPr txBox="1"/>
          <p:nvPr/>
        </p:nvSpPr>
        <p:spPr>
          <a:xfrm>
            <a:off x="415636" y="685800"/>
            <a:ext cx="252152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600" u="none" cap="none" strike="noStrike">
                <a:solidFill>
                  <a:srgbClr val="000000"/>
                </a:solidFill>
                <a:latin typeface="Times New Roman"/>
                <a:ea typeface="Times New Roman"/>
                <a:cs typeface="Times New Roman"/>
                <a:sym typeface="Times New Roman"/>
              </a:rPr>
              <a:t>3.Complete Registering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600">
                <a:latin typeface="Times New Roman"/>
                <a:ea typeface="Times New Roman"/>
                <a:cs typeface="Times New Roman"/>
                <a:sym typeface="Times New Roman"/>
              </a:rPr>
              <a:t>4.Login</a:t>
            </a:r>
            <a:endParaRPr/>
          </a:p>
        </p:txBody>
      </p:sp>
      <p:sp>
        <p:nvSpPr>
          <p:cNvPr id="133" name="Google Shape;133;p43"/>
          <p:cNvSpPr txBox="1"/>
          <p:nvPr>
            <p:ph idx="1" type="body"/>
          </p:nvPr>
        </p:nvSpPr>
        <p:spPr>
          <a:xfrm>
            <a:off x="311700" y="1152475"/>
            <a:ext cx="4846454" cy="34164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a:p>
        </p:txBody>
      </p:sp>
      <p:sp>
        <p:nvSpPr>
          <p:cNvPr id="134" name="Google Shape;134;p43"/>
          <p:cNvSpPr txBox="1"/>
          <p:nvPr>
            <p:ph idx="2" type="body"/>
          </p:nvPr>
        </p:nvSpPr>
        <p:spPr>
          <a:xfrm>
            <a:off x="4657969" y="1152475"/>
            <a:ext cx="4174331" cy="3416400"/>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SzPts val="1400"/>
              <a:buNone/>
            </a:pPr>
            <a:r>
              <a:t/>
            </a:r>
            <a:endParaRPr/>
          </a:p>
        </p:txBody>
      </p:sp>
      <p:pic>
        <p:nvPicPr>
          <p:cNvPr id="135" name="Google Shape;135;p43"/>
          <p:cNvPicPr preferRelativeResize="0"/>
          <p:nvPr/>
        </p:nvPicPr>
        <p:blipFill rotWithShape="1">
          <a:blip r:embed="rId3">
            <a:alphaModFix/>
          </a:blip>
          <a:srcRect b="0" l="0" r="0" t="0"/>
          <a:stretch/>
        </p:blipFill>
        <p:spPr>
          <a:xfrm>
            <a:off x="297846" y="1114047"/>
            <a:ext cx="4261527" cy="3540371"/>
          </a:xfrm>
          <a:prstGeom prst="rect">
            <a:avLst/>
          </a:prstGeom>
          <a:noFill/>
          <a:ln>
            <a:noFill/>
          </a:ln>
        </p:spPr>
      </p:pic>
      <p:pic>
        <p:nvPicPr>
          <p:cNvPr id="136" name="Google Shape;136;p43"/>
          <p:cNvPicPr preferRelativeResize="0"/>
          <p:nvPr/>
        </p:nvPicPr>
        <p:blipFill rotWithShape="1">
          <a:blip r:embed="rId4">
            <a:alphaModFix/>
          </a:blip>
          <a:srcRect b="0" l="0" r="0" t="0"/>
          <a:stretch/>
        </p:blipFill>
        <p:spPr>
          <a:xfrm>
            <a:off x="4733273" y="1117838"/>
            <a:ext cx="3953528" cy="35520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5.</a:t>
            </a:r>
            <a:r>
              <a:rPr lang="en" sz="1600">
                <a:latin typeface="Times New Roman"/>
                <a:ea typeface="Times New Roman"/>
                <a:cs typeface="Times New Roman"/>
                <a:sym typeface="Times New Roman"/>
              </a:rPr>
              <a:t>Unknown User</a:t>
            </a:r>
            <a:endParaRPr/>
          </a:p>
        </p:txBody>
      </p:sp>
      <p:pic>
        <p:nvPicPr>
          <p:cNvPr id="142" name="Google Shape;142;p44"/>
          <p:cNvPicPr preferRelativeResize="0"/>
          <p:nvPr/>
        </p:nvPicPr>
        <p:blipFill rotWithShape="1">
          <a:blip r:embed="rId3">
            <a:alphaModFix/>
          </a:blip>
          <a:srcRect b="0" l="0" r="0" t="0"/>
          <a:stretch/>
        </p:blipFill>
        <p:spPr>
          <a:xfrm>
            <a:off x="1033347" y="1103946"/>
            <a:ext cx="6452839" cy="31409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solidFill>
                  <a:srgbClr val="002060"/>
                </a:solidFill>
                <a:latin typeface="Times New Roman"/>
                <a:ea typeface="Times New Roman"/>
                <a:cs typeface="Times New Roman"/>
                <a:sym typeface="Times New Roman"/>
              </a:rPr>
              <a:t>CONCLUSION</a:t>
            </a:r>
            <a:endParaRPr/>
          </a:p>
        </p:txBody>
      </p:sp>
      <p:sp>
        <p:nvSpPr>
          <p:cNvPr id="148" name="Google Shape;148;p45"/>
          <p:cNvSpPr txBox="1"/>
          <p:nvPr/>
        </p:nvSpPr>
        <p:spPr>
          <a:xfrm>
            <a:off x="491836" y="1170709"/>
            <a:ext cx="8278091" cy="291470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 sz="1600" u="none" cap="none" strike="noStrike">
                <a:solidFill>
                  <a:srgbClr val="000000"/>
                </a:solidFill>
                <a:latin typeface="Times New Roman"/>
                <a:ea typeface="Times New Roman"/>
                <a:cs typeface="Times New Roman"/>
                <a:sym typeface="Times New Roman"/>
              </a:rPr>
              <a:t>In conclusion, the Smart Attendance System not only streamlines attendance tracking but also fasters more interactive and accountable environment. Its innovative approach showcases the power of technology in transforming traditional processes, ultimately contributing to a more efficient and effective Educational experience. As the system continues to evolve, it holds the promise of further enhancing user engagement and operational efficiency, making it a valuable asset in any educational or professional setting.</a:t>
            </a:r>
            <a:endParaRPr/>
          </a:p>
          <a:p>
            <a:pPr indent="0" lvl="0" marL="0" marR="0" rtl="0" algn="just">
              <a:lnSpc>
                <a:spcPct val="15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solidFill>
                  <a:srgbClr val="002060"/>
                </a:solidFill>
                <a:latin typeface="Times New Roman"/>
                <a:ea typeface="Times New Roman"/>
                <a:cs typeface="Times New Roman"/>
                <a:sym typeface="Times New Roman"/>
              </a:rPr>
              <a:t>FUTURE PERSPECTIVE</a:t>
            </a:r>
            <a:endParaRPr/>
          </a:p>
        </p:txBody>
      </p:sp>
      <p:sp>
        <p:nvSpPr>
          <p:cNvPr id="154" name="Google Shape;154;p46"/>
          <p:cNvSpPr txBox="1"/>
          <p:nvPr/>
        </p:nvSpPr>
        <p:spPr>
          <a:xfrm>
            <a:off x="568036" y="1101436"/>
            <a:ext cx="7994073" cy="328404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 sz="1600" u="none" cap="none" strike="noStrike">
                <a:solidFill>
                  <a:srgbClr val="000000"/>
                </a:solidFill>
                <a:latin typeface="Times New Roman"/>
                <a:ea typeface="Times New Roman"/>
                <a:cs typeface="Times New Roman"/>
                <a:sym typeface="Times New Roman"/>
              </a:rPr>
              <a:t>The Smart Attendance System using OpenCV  has several promising future perspectives that can enhance its functionality, usability, and impact. Here are some potential directions for the project:</a:t>
            </a:r>
            <a:endParaRPr/>
          </a:p>
          <a:p>
            <a:pPr indent="-101600" lvl="0" marL="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 Enhanced Security Features</a:t>
            </a:r>
            <a:endParaRPr/>
          </a:p>
          <a:p>
            <a:pPr indent="-101600" lvl="0" marL="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Scalability and Deployment</a:t>
            </a:r>
            <a:endParaRPr/>
          </a:p>
          <a:p>
            <a:pPr indent="-101600" lvl="0" marL="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User Experience Improvements</a:t>
            </a:r>
            <a:endParaRPr/>
          </a:p>
          <a:p>
            <a:pPr indent="-101600" lvl="0" marL="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Privacy and Compliance</a:t>
            </a:r>
            <a:endParaRPr/>
          </a:p>
          <a:p>
            <a:pPr indent="0" lvl="0" marL="0" marR="0" rtl="0" algn="l">
              <a:lnSpc>
                <a:spcPct val="15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7"/>
          <p:cNvSpPr txBox="1"/>
          <p:nvPr/>
        </p:nvSpPr>
        <p:spPr>
          <a:xfrm>
            <a:off x="2452255" y="1745674"/>
            <a:ext cx="3525076" cy="913854"/>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 sz="3200" u="none" cap="none" strike="noStrike">
                <a:solidFill>
                  <a:schemeClr val="dk1"/>
                </a:solidFill>
                <a:latin typeface="Times New Roman"/>
                <a:ea typeface="Times New Roman"/>
                <a:cs typeface="Times New Roman"/>
                <a:sym typeface="Times New Roman"/>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5fab984687_2_0"/>
          <p:cNvSpPr txBox="1"/>
          <p:nvPr>
            <p:ph type="title"/>
          </p:nvPr>
        </p:nvSpPr>
        <p:spPr>
          <a:xfrm>
            <a:off x="364822" y="867160"/>
            <a:ext cx="3009530" cy="49784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800" u="none" cap="none" strike="noStrike">
                <a:solidFill>
                  <a:srgbClr val="213163"/>
                </a:solidFill>
                <a:latin typeface="Times New Roman"/>
                <a:ea typeface="Times New Roman"/>
                <a:cs typeface="Times New Roman"/>
                <a:sym typeface="Times New Roman"/>
              </a:rPr>
              <a:t>PROJECT OBJECTIVES</a:t>
            </a:r>
            <a:endParaRPr b="1" i="0" sz="1800" u="none" cap="none" strike="noStrike">
              <a:solidFill>
                <a:srgbClr val="000000"/>
              </a:solidFill>
              <a:latin typeface="Times New Roman"/>
              <a:ea typeface="Times New Roman"/>
              <a:cs typeface="Times New Roman"/>
              <a:sym typeface="Times New Roman"/>
            </a:endParaRPr>
          </a:p>
        </p:txBody>
      </p:sp>
      <p:pic>
        <p:nvPicPr>
          <p:cNvPr id="74" name="Google Shape;74;g5fab984687_2_0"/>
          <p:cNvPicPr preferRelativeResize="0"/>
          <p:nvPr/>
        </p:nvPicPr>
        <p:blipFill rotWithShape="1">
          <a:blip r:embed="rId3">
            <a:alphaModFix/>
          </a:blip>
          <a:srcRect b="0" l="0" r="0" t="0"/>
          <a:stretch/>
        </p:blipFill>
        <p:spPr>
          <a:xfrm>
            <a:off x="5235375" y="1228377"/>
            <a:ext cx="3194940" cy="3194940"/>
          </a:xfrm>
          <a:prstGeom prst="rect">
            <a:avLst/>
          </a:prstGeom>
          <a:noFill/>
          <a:ln>
            <a:noFill/>
          </a:ln>
        </p:spPr>
      </p:pic>
      <p:sp>
        <p:nvSpPr>
          <p:cNvPr id="75" name="Google Shape;75;g5fab984687_2_0"/>
          <p:cNvSpPr txBox="1"/>
          <p:nvPr/>
        </p:nvSpPr>
        <p:spPr>
          <a:xfrm>
            <a:off x="364822" y="1365005"/>
            <a:ext cx="3845164" cy="2771989"/>
          </a:xfrm>
          <a:prstGeom prst="rect">
            <a:avLst/>
          </a:prstGeom>
          <a:noFill/>
          <a:ln>
            <a:noFill/>
          </a:ln>
        </p:spPr>
        <p:txBody>
          <a:bodyPr anchorCtr="0" anchor="t" bIns="91425" lIns="91425" spcFirstLastPara="1" rIns="91425" wrap="square" tIns="91425">
            <a:noAutofit/>
          </a:bodyPr>
          <a:lstStyle/>
          <a:p>
            <a:pPr indent="-182880" lvl="0" marL="18288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Problem Statement</a:t>
            </a:r>
            <a:endParaRPr/>
          </a:p>
          <a:p>
            <a:pPr indent="-182880" lvl="0" marL="18288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Project Overview – Introduction</a:t>
            </a:r>
            <a:endParaRPr/>
          </a:p>
          <a:p>
            <a:pPr indent="-182880" lvl="0" marL="18288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End Users</a:t>
            </a:r>
            <a:endParaRPr/>
          </a:p>
          <a:p>
            <a:pPr indent="-182880" lvl="0" marL="18288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Wow Factor in Project</a:t>
            </a:r>
            <a:endParaRPr/>
          </a:p>
          <a:p>
            <a:pPr indent="-182880" lvl="0" marL="18288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Modelling/Block Diagram/Flow of Project</a:t>
            </a:r>
            <a:endParaRPr/>
          </a:p>
          <a:p>
            <a:pPr indent="-182880" lvl="0" marL="18288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Result</a:t>
            </a:r>
            <a:endParaRPr/>
          </a:p>
          <a:p>
            <a:pPr indent="-182880" lvl="0" marL="18288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Conclusion</a:t>
            </a:r>
            <a:endParaRPr/>
          </a:p>
          <a:p>
            <a:pPr indent="-182880" lvl="0" marL="182880" marR="0" rtl="0" algn="l">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Future Perspective</a:t>
            </a:r>
            <a:endParaRPr/>
          </a:p>
          <a:p>
            <a:pPr indent="-93979" lvl="0" marL="18288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93979" lvl="0" marL="18288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93979" lvl="0" marL="18288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93979" lvl="0" marL="18288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93979" lvl="0" marL="18288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000">
                <a:solidFill>
                  <a:srgbClr val="002060"/>
                </a:solidFill>
                <a:latin typeface="Times New Roman"/>
                <a:ea typeface="Times New Roman"/>
                <a:cs typeface="Times New Roman"/>
                <a:sym typeface="Times New Roman"/>
              </a:rPr>
              <a:t>Problem Statement</a:t>
            </a:r>
            <a:endParaRPr/>
          </a:p>
        </p:txBody>
      </p:sp>
      <p:sp>
        <p:nvSpPr>
          <p:cNvPr id="81" name="Google Shape;81;p8"/>
          <p:cNvSpPr txBox="1"/>
          <p:nvPr/>
        </p:nvSpPr>
        <p:spPr>
          <a:xfrm>
            <a:off x="436419" y="1094507"/>
            <a:ext cx="8472054" cy="1894749"/>
          </a:xfrm>
          <a:prstGeom prst="rect">
            <a:avLst/>
          </a:prstGeom>
          <a:noFill/>
          <a:ln>
            <a:noFill/>
          </a:ln>
        </p:spPr>
        <p:txBody>
          <a:bodyPr anchorCtr="0" anchor="t" bIns="45700" lIns="91425" spcFirstLastPara="1" rIns="91425" wrap="square" tIns="45700">
            <a:spAutoFit/>
          </a:bodyPr>
          <a:lstStyle/>
          <a:p>
            <a:pPr indent="-101600" lvl="0" marL="0" marR="0" rtl="0" algn="just">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Arial"/>
                <a:ea typeface="Arial"/>
                <a:cs typeface="Arial"/>
                <a:sym typeface="Arial"/>
              </a:rPr>
              <a:t> </a:t>
            </a:r>
            <a:r>
              <a:rPr b="0" i="0" lang="en" sz="1600" u="none" cap="none" strike="noStrike">
                <a:solidFill>
                  <a:srgbClr val="000000"/>
                </a:solidFill>
                <a:latin typeface="Times New Roman"/>
                <a:ea typeface="Times New Roman"/>
                <a:cs typeface="Times New Roman"/>
                <a:sym typeface="Times New Roman"/>
              </a:rPr>
              <a:t>The Smart Attendance System using OpenCV aims to address the challenges of traditional attendance tracking methods, which are often time-consuming, prone to errors, and susceptible to proxy attendance. </a:t>
            </a:r>
            <a:endParaRPr/>
          </a:p>
          <a:p>
            <a:pPr indent="-101600" lvl="0" marL="0" marR="0" rtl="0" algn="just">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 By leveraging facial recognition technology, this system seeks to automate the attendance process, allowing for real-time identification of individuals through a webcam feed.</a:t>
            </a:r>
            <a:endParaRPr/>
          </a:p>
        </p:txBody>
      </p:sp>
      <p:pic>
        <p:nvPicPr>
          <p:cNvPr descr="Screenshot 2025-02-27 215002.png" id="82" name="Google Shape;82;p8"/>
          <p:cNvPicPr preferRelativeResize="0"/>
          <p:nvPr/>
        </p:nvPicPr>
        <p:blipFill rotWithShape="1">
          <a:blip r:embed="rId3">
            <a:alphaModFix/>
          </a:blip>
          <a:srcRect b="0" l="0" r="0" t="0"/>
          <a:stretch/>
        </p:blipFill>
        <p:spPr>
          <a:xfrm>
            <a:off x="1059871" y="3456340"/>
            <a:ext cx="3027220" cy="1437118"/>
          </a:xfrm>
          <a:prstGeom prst="rect">
            <a:avLst/>
          </a:prstGeom>
          <a:noFill/>
          <a:ln>
            <a:noFill/>
          </a:ln>
        </p:spPr>
      </p:pic>
      <p:pic>
        <p:nvPicPr>
          <p:cNvPr descr="Screenshot 2025-02-27 215132.png" id="83" name="Google Shape;83;p8"/>
          <p:cNvPicPr preferRelativeResize="0"/>
          <p:nvPr/>
        </p:nvPicPr>
        <p:blipFill rotWithShape="1">
          <a:blip r:embed="rId4">
            <a:alphaModFix/>
          </a:blip>
          <a:srcRect b="0" l="0" r="0" t="0"/>
          <a:stretch/>
        </p:blipFill>
        <p:spPr>
          <a:xfrm>
            <a:off x="5056910" y="3468630"/>
            <a:ext cx="2608992" cy="14785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solidFill>
                  <a:srgbClr val="002060"/>
                </a:solidFill>
                <a:latin typeface="Times New Roman"/>
                <a:ea typeface="Times New Roman"/>
                <a:cs typeface="Times New Roman"/>
                <a:sym typeface="Times New Roman"/>
              </a:rPr>
              <a:t>PROJECT OVERVIEW - INTRODUCTION</a:t>
            </a:r>
            <a:endParaRPr/>
          </a:p>
        </p:txBody>
      </p:sp>
      <p:sp>
        <p:nvSpPr>
          <p:cNvPr id="89" name="Google Shape;89;p36"/>
          <p:cNvSpPr txBox="1"/>
          <p:nvPr/>
        </p:nvSpPr>
        <p:spPr>
          <a:xfrm>
            <a:off x="457199" y="935183"/>
            <a:ext cx="8451273" cy="4801314"/>
          </a:xfrm>
          <a:prstGeom prst="rect">
            <a:avLst/>
          </a:prstGeom>
          <a:noFill/>
          <a:ln>
            <a:noFill/>
          </a:ln>
        </p:spPr>
        <p:txBody>
          <a:bodyPr anchorCtr="0" anchor="t" bIns="45700" lIns="91425" spcFirstLastPara="1" rIns="91425" wrap="square" tIns="45700">
            <a:spAutoFit/>
          </a:bodyPr>
          <a:lstStyle/>
          <a:p>
            <a:pPr indent="-101600" lvl="0" marL="0" marR="0" rtl="0" algn="just">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The system consists of a user-friendly graphical interface built with Tkinter, allowing users to register, log in, and log out seamlessly.</a:t>
            </a:r>
            <a:endParaRPr/>
          </a:p>
          <a:p>
            <a:pPr indent="-101600" lvl="0" marL="0" marR="0" rtl="0" algn="just">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Key features of the system include real-time face recognition through a webcam, which continuously captures video frames to identify registered users. </a:t>
            </a:r>
            <a:endParaRPr/>
          </a:p>
          <a:p>
            <a:pPr indent="-101600" lvl="0" marL="0" marR="0" rtl="0" algn="just">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The system also incorporates a spoof detection mechanism to differentiate between genuine users and potential impersonators, enhancing security. Additionally, the system maintains a log of user activities, recording timestamps for attendance records.</a:t>
            </a:r>
            <a:endParaRPr/>
          </a:p>
          <a:p>
            <a:pPr indent="-101600" lvl="0" marL="0" marR="0" rtl="0" algn="just">
              <a:lnSpc>
                <a:spcPct val="15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The Smart Attendance System aims to reduce administrative burdens, improve accuracy, and foster a more accountable environment in educational and professional settings. Ultimately, this project seeks to revolutionize attendance tracking by providing a reliable, efficient, and user-friendly solution.</a:t>
            </a:r>
            <a:endParaRPr/>
          </a:p>
          <a:p>
            <a:pPr indent="0" lvl="0" marL="0" marR="0" rtl="0" algn="just">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solidFill>
                  <a:srgbClr val="002060"/>
                </a:solidFill>
                <a:latin typeface="Times New Roman"/>
                <a:ea typeface="Times New Roman"/>
                <a:cs typeface="Times New Roman"/>
                <a:sym typeface="Times New Roman"/>
              </a:rPr>
              <a:t>End User</a:t>
            </a:r>
            <a:endParaRPr/>
          </a:p>
        </p:txBody>
      </p:sp>
      <p:sp>
        <p:nvSpPr>
          <p:cNvPr id="95" name="Google Shape;95;p37"/>
          <p:cNvSpPr txBox="1"/>
          <p:nvPr/>
        </p:nvSpPr>
        <p:spPr>
          <a:xfrm>
            <a:off x="616527" y="1184563"/>
            <a:ext cx="5437909" cy="1494640"/>
          </a:xfrm>
          <a:prstGeom prst="rect">
            <a:avLst/>
          </a:prstGeom>
          <a:noFill/>
          <a:ln>
            <a:noFill/>
          </a:ln>
        </p:spPr>
        <p:txBody>
          <a:bodyPr anchorCtr="0" anchor="t" bIns="45700" lIns="91425" spcFirstLastPara="1" rIns="91425" wrap="square" tIns="45700">
            <a:spAutoFit/>
          </a:bodyPr>
          <a:lstStyle/>
          <a:p>
            <a:pPr indent="-101600" lvl="0" marL="0" marR="0" rtl="0" algn="l">
              <a:lnSpc>
                <a:spcPct val="20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Students</a:t>
            </a:r>
            <a:endParaRPr/>
          </a:p>
          <a:p>
            <a:pPr indent="-101600" lvl="0" marL="0" marR="0" rtl="0" algn="l">
              <a:lnSpc>
                <a:spcPct val="20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Administrative Staff</a:t>
            </a:r>
            <a:endParaRPr/>
          </a:p>
          <a:p>
            <a:pPr indent="-101600" lvl="0" marL="0" marR="0" rtl="0" algn="l">
              <a:lnSpc>
                <a:spcPct val="200000"/>
              </a:lnSpc>
              <a:spcBef>
                <a:spcPts val="0"/>
              </a:spcBef>
              <a:spcAft>
                <a:spcPts val="0"/>
              </a:spcAft>
              <a:buClr>
                <a:srgbClr val="000000"/>
              </a:buClr>
              <a:buSzPts val="1600"/>
              <a:buFont typeface="Noto Sans Symbols"/>
              <a:buChar char="✔"/>
            </a:pPr>
            <a:r>
              <a:rPr b="0" i="0" lang="en" sz="1600" u="none" cap="none" strike="noStrike">
                <a:solidFill>
                  <a:srgbClr val="000000"/>
                </a:solidFill>
                <a:latin typeface="Times New Roman"/>
                <a:ea typeface="Times New Roman"/>
                <a:cs typeface="Times New Roman"/>
                <a:sym typeface="Times New Roman"/>
              </a:rPr>
              <a:t>Employers/Managers</a:t>
            </a:r>
            <a:endParaRPr/>
          </a:p>
        </p:txBody>
      </p:sp>
      <p:pic>
        <p:nvPicPr>
          <p:cNvPr id="96" name="Google Shape;96;p37"/>
          <p:cNvPicPr preferRelativeResize="0"/>
          <p:nvPr/>
        </p:nvPicPr>
        <p:blipFill rotWithShape="1">
          <a:blip r:embed="rId3">
            <a:alphaModFix/>
          </a:blip>
          <a:srcRect b="0" l="0" r="0" t="0"/>
          <a:stretch/>
        </p:blipFill>
        <p:spPr>
          <a:xfrm>
            <a:off x="3442069" y="948056"/>
            <a:ext cx="4698828" cy="32473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8"/>
          <p:cNvSpPr txBox="1"/>
          <p:nvPr>
            <p:ph type="title"/>
          </p:nvPr>
        </p:nvSpPr>
        <p:spPr>
          <a:xfrm>
            <a:off x="311700" y="37575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solidFill>
                  <a:srgbClr val="002060"/>
                </a:solidFill>
                <a:latin typeface="Times New Roman"/>
                <a:ea typeface="Times New Roman"/>
                <a:cs typeface="Times New Roman"/>
                <a:sym typeface="Times New Roman"/>
              </a:rPr>
              <a:t>WOW FACTOR IN SOLUTION</a:t>
            </a:r>
            <a:endParaRPr/>
          </a:p>
        </p:txBody>
      </p:sp>
      <p:sp>
        <p:nvSpPr>
          <p:cNvPr id="102" name="Google Shape;102;p38"/>
          <p:cNvSpPr txBox="1"/>
          <p:nvPr/>
        </p:nvSpPr>
        <p:spPr>
          <a:xfrm>
            <a:off x="429491" y="850017"/>
            <a:ext cx="7938655" cy="4293483"/>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We can </a:t>
            </a:r>
            <a:r>
              <a:rPr b="0" i="0" lang="en" sz="1400" u="none" cap="none" strike="noStrike">
                <a:solidFill>
                  <a:srgbClr val="374151"/>
                </a:solidFill>
                <a:latin typeface="Times New Roman"/>
                <a:ea typeface="Times New Roman"/>
                <a:cs typeface="Times New Roman"/>
                <a:sym typeface="Times New Roman"/>
              </a:rPr>
              <a:t>incorporate several innovative features and enhancements that not only improve functionality but also create a more engaging and impressive user experience. Here are some ideas:</a:t>
            </a:r>
            <a:endParaRPr/>
          </a:p>
          <a:p>
            <a:pPr indent="-88900" lvl="0" marL="0" marR="0" rtl="0" algn="just">
              <a:lnSpc>
                <a:spcPct val="150000"/>
              </a:lnSpc>
              <a:spcBef>
                <a:spcPts val="0"/>
              </a:spcBef>
              <a:spcAft>
                <a:spcPts val="0"/>
              </a:spcAft>
              <a:buClr>
                <a:srgbClr val="000000"/>
              </a:buClr>
              <a:buSzPts val="1400"/>
              <a:buFont typeface="Noto Sans Symbols"/>
              <a:buChar char="✔"/>
            </a:pPr>
            <a:r>
              <a:rPr b="1" i="0" lang="en" sz="1400" u="none" cap="none" strike="noStrike">
                <a:solidFill>
                  <a:srgbClr val="000000"/>
                </a:solidFill>
                <a:latin typeface="Times New Roman"/>
                <a:ea typeface="Times New Roman"/>
                <a:cs typeface="Times New Roman"/>
                <a:sym typeface="Times New Roman"/>
              </a:rPr>
              <a:t>User Registration</a:t>
            </a:r>
            <a:r>
              <a:rPr b="0" i="0" lang="en" sz="1400" u="none" cap="none" strike="noStrike">
                <a:solidFill>
                  <a:srgbClr val="000000"/>
                </a:solidFill>
                <a:latin typeface="Times New Roman"/>
                <a:ea typeface="Times New Roman"/>
                <a:cs typeface="Times New Roman"/>
                <a:sym typeface="Times New Roman"/>
              </a:rPr>
              <a:t>:</a:t>
            </a:r>
            <a:endParaRPr/>
          </a:p>
          <a:p>
            <a:pPr indent="0" lvl="1" marL="0" marR="0" rtl="0" algn="just">
              <a:lnSpc>
                <a:spcPct val="15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New users can easily register by capturing their facial images. The system processes these images to generate unique facial embeddings, which are securely stored for future recognition.</a:t>
            </a:r>
            <a:endParaRPr/>
          </a:p>
          <a:p>
            <a:pPr indent="-88900" lvl="0" marL="0" marR="0" rtl="0" algn="just">
              <a:lnSpc>
                <a:spcPct val="150000"/>
              </a:lnSpc>
              <a:spcBef>
                <a:spcPts val="0"/>
              </a:spcBef>
              <a:spcAft>
                <a:spcPts val="0"/>
              </a:spcAft>
              <a:buClr>
                <a:srgbClr val="000000"/>
              </a:buClr>
              <a:buSzPts val="1400"/>
              <a:buFont typeface="Noto Sans Symbols"/>
              <a:buChar char="✔"/>
            </a:pPr>
            <a:r>
              <a:rPr b="1" i="0" lang="en" sz="1400" u="none" cap="none" strike="noStrike">
                <a:solidFill>
                  <a:srgbClr val="000000"/>
                </a:solidFill>
                <a:latin typeface="Times New Roman"/>
                <a:ea typeface="Times New Roman"/>
                <a:cs typeface="Times New Roman"/>
                <a:sym typeface="Times New Roman"/>
              </a:rPr>
              <a:t>Spoof Detection Mechanism</a:t>
            </a:r>
            <a:r>
              <a:rPr b="0" i="0" lang="en" sz="1400" u="none" cap="none" strike="noStrike">
                <a:solidFill>
                  <a:srgbClr val="000000"/>
                </a:solidFill>
                <a:latin typeface="Times New Roman"/>
                <a:ea typeface="Times New Roman"/>
                <a:cs typeface="Times New Roman"/>
                <a:sym typeface="Times New Roman"/>
              </a:rPr>
              <a:t>:</a:t>
            </a:r>
            <a:endParaRPr/>
          </a:p>
          <a:p>
            <a:pPr indent="0" lvl="1" marL="0" marR="0" rtl="0" algn="just">
              <a:lnSpc>
                <a:spcPct val="15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The system includes a basic framework for detecting spoofing attempts, such as photographs or videos. This feature enhances security by ensuring that only legitimate users can log in.</a:t>
            </a:r>
            <a:endParaRPr/>
          </a:p>
          <a:p>
            <a:pPr indent="-88900" lvl="0" marL="0" marR="0" rtl="0" algn="just">
              <a:lnSpc>
                <a:spcPct val="150000"/>
              </a:lnSpc>
              <a:spcBef>
                <a:spcPts val="0"/>
              </a:spcBef>
              <a:spcAft>
                <a:spcPts val="0"/>
              </a:spcAft>
              <a:buClr>
                <a:srgbClr val="000000"/>
              </a:buClr>
              <a:buSzPts val="1400"/>
              <a:buFont typeface="Noto Sans Symbols"/>
              <a:buChar char="✔"/>
            </a:pPr>
            <a:r>
              <a:rPr b="1" i="0" lang="en" sz="1400" u="none" cap="none" strike="noStrike">
                <a:solidFill>
                  <a:srgbClr val="000000"/>
                </a:solidFill>
                <a:latin typeface="Times New Roman"/>
                <a:ea typeface="Times New Roman"/>
                <a:cs typeface="Times New Roman"/>
                <a:sym typeface="Times New Roman"/>
              </a:rPr>
              <a:t>User -Friendly Interface</a:t>
            </a:r>
            <a:r>
              <a:rPr b="0" i="0" lang="en" sz="1400" u="none" cap="none" strike="noStrike">
                <a:solidFill>
                  <a:srgbClr val="000000"/>
                </a:solidFill>
                <a:latin typeface="Times New Roman"/>
                <a:ea typeface="Times New Roman"/>
                <a:cs typeface="Times New Roman"/>
                <a:sym typeface="Times New Roman"/>
              </a:rPr>
              <a:t>:</a:t>
            </a:r>
            <a:endParaRPr/>
          </a:p>
          <a:p>
            <a:pPr indent="0" lvl="1" marL="0" marR="0" rtl="0" algn="just">
              <a:lnSpc>
                <a:spcPct val="15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Built with Tkinter, the application features an intuitive graphical user interface that simplifies interactions for students and administrators. Users can easily navigate through login, logout, and registration processes.</a:t>
            </a:r>
            <a:endParaRPr/>
          </a:p>
          <a:p>
            <a:pPr indent="0" lvl="0" marL="0" marR="0" rtl="0" algn="just">
              <a:lnSpc>
                <a:spcPct val="15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37415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9"/>
          <p:cNvSpPr txBox="1"/>
          <p:nvPr>
            <p:ph type="title"/>
          </p:nvPr>
        </p:nvSpPr>
        <p:spPr>
          <a:xfrm>
            <a:off x="311700" y="70338"/>
            <a:ext cx="8520600" cy="65649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a:solidFill>
                  <a:srgbClr val="002060"/>
                </a:solidFill>
              </a:rPr>
              <a:t>Modelling</a:t>
            </a:r>
            <a:endParaRPr/>
          </a:p>
        </p:txBody>
      </p:sp>
      <p:pic>
        <p:nvPicPr>
          <p:cNvPr id="108" name="Google Shape;108;p39"/>
          <p:cNvPicPr preferRelativeResize="0"/>
          <p:nvPr/>
        </p:nvPicPr>
        <p:blipFill rotWithShape="1">
          <a:blip r:embed="rId3">
            <a:alphaModFix/>
          </a:blip>
          <a:srcRect b="0" l="0" r="0" t="0"/>
          <a:stretch/>
        </p:blipFill>
        <p:spPr>
          <a:xfrm>
            <a:off x="311700" y="775844"/>
            <a:ext cx="8378283" cy="42973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solidFill>
                  <a:srgbClr val="002060"/>
                </a:solidFill>
                <a:latin typeface="Times New Roman"/>
                <a:ea typeface="Times New Roman"/>
                <a:cs typeface="Times New Roman"/>
                <a:sym typeface="Times New Roman"/>
              </a:rPr>
              <a:t>Result </a:t>
            </a:r>
            <a:endParaRPr b="1">
              <a:latin typeface="Times New Roman"/>
              <a:ea typeface="Times New Roman"/>
              <a:cs typeface="Times New Roman"/>
              <a:sym typeface="Times New Roman"/>
            </a:endParaRPr>
          </a:p>
        </p:txBody>
      </p:sp>
      <p:pic>
        <p:nvPicPr>
          <p:cNvPr id="114" name="Google Shape;114;p40"/>
          <p:cNvPicPr preferRelativeResize="0"/>
          <p:nvPr/>
        </p:nvPicPr>
        <p:blipFill rotWithShape="1">
          <a:blip r:embed="rId3">
            <a:alphaModFix/>
          </a:blip>
          <a:srcRect b="0" l="0" r="0" t="0"/>
          <a:stretch/>
        </p:blipFill>
        <p:spPr>
          <a:xfrm>
            <a:off x="1498420" y="2671915"/>
            <a:ext cx="4970584" cy="3260740"/>
          </a:xfrm>
          <a:prstGeom prst="rect">
            <a:avLst/>
          </a:prstGeom>
          <a:noFill/>
          <a:ln>
            <a:noFill/>
          </a:ln>
        </p:spPr>
      </p:pic>
      <p:sp>
        <p:nvSpPr>
          <p:cNvPr id="115" name="Google Shape;115;p40"/>
          <p:cNvSpPr txBox="1"/>
          <p:nvPr/>
        </p:nvSpPr>
        <p:spPr>
          <a:xfrm>
            <a:off x="297872" y="1011382"/>
            <a:ext cx="3588327"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1.</a:t>
            </a:r>
            <a:r>
              <a:rPr b="0" i="1" lang="en" sz="1200" u="none" cap="none" strike="noStrike">
                <a:solidFill>
                  <a:srgbClr val="000000"/>
                </a:solidFill>
                <a:latin typeface="Arial"/>
                <a:ea typeface="Arial"/>
                <a:cs typeface="Arial"/>
                <a:sym typeface="Arial"/>
              </a:rPr>
              <a:t> </a:t>
            </a:r>
            <a:r>
              <a:rPr b="0" i="0" lang="en" sz="1600" u="none" cap="none" strike="noStrike">
                <a:solidFill>
                  <a:srgbClr val="000000"/>
                </a:solidFill>
                <a:latin typeface="Times New Roman"/>
                <a:ea typeface="Times New Roman"/>
                <a:cs typeface="Times New Roman"/>
                <a:sym typeface="Times New Roman"/>
              </a:rPr>
              <a:t>Capturing The Image Of The User</a:t>
            </a:r>
            <a:endParaRPr b="0" i="1"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600">
                <a:latin typeface="Times New Roman"/>
                <a:ea typeface="Times New Roman"/>
                <a:cs typeface="Times New Roman"/>
                <a:sym typeface="Times New Roman"/>
              </a:rPr>
              <a:t>2.</a:t>
            </a:r>
            <a:r>
              <a:rPr b="1" lang="en" sz="1600">
                <a:latin typeface="Times New Roman"/>
                <a:ea typeface="Times New Roman"/>
                <a:cs typeface="Times New Roman"/>
                <a:sym typeface="Times New Roman"/>
              </a:rPr>
              <a:t>Registering</a:t>
            </a:r>
            <a:endParaRPr/>
          </a:p>
        </p:txBody>
      </p:sp>
      <p:pic>
        <p:nvPicPr>
          <p:cNvPr id="121" name="Google Shape;121;p41"/>
          <p:cNvPicPr preferRelativeResize="0"/>
          <p:nvPr/>
        </p:nvPicPr>
        <p:blipFill rotWithShape="1">
          <a:blip r:embed="rId3">
            <a:alphaModFix/>
          </a:blip>
          <a:srcRect b="0" l="0" r="0" t="0"/>
          <a:stretch/>
        </p:blipFill>
        <p:spPr>
          <a:xfrm>
            <a:off x="1618952" y="1439453"/>
            <a:ext cx="5298469" cy="27602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BURRA SOUNDARYA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